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Roboto" panose="02000000000000000000" pitchFamily="2" charset="0"/>
      <p:regular r:id="rId14"/>
      <p:bold r:id="rId15"/>
      <p:italic r:id="rId16"/>
      <p:boldItalic r:id="rId17"/>
    </p:embeddedFont>
    <p:embeddedFont>
      <p:font typeface="Roboto Slab" pitchFamily="2"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180" y="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a:solidFill>
                  <a:schemeClr val="dk1"/>
                </a:solidFill>
              </a:rPr>
              <a:t>Good morning, everyone. Today, I’ll be sharing our project focused on understanding and predicting flight delays and cancellations during the holiday season—a time when disruptions can be especially challenging for travelers and airlines alike.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178ce1ae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178ce1ae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141d65057b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141d65057b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176c04e1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176c04e1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a:solidFill>
                  <a:schemeClr val="dk1"/>
                </a:solidFill>
              </a:rPr>
              <a:t>Our goal was to identify the key factors influencing these delays and cancellations, allowing us to anticipate patterns and potentially reduce their impact. The outcome of our work is a logistic regression model designed to help manage holiday travel by predicting flight disruptions.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176c04e13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76c04e13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a:solidFill>
                  <a:schemeClr val="dk1"/>
                </a:solidFill>
              </a:rPr>
              <a:t>To achieve this, we began with extensive data cleaning and preprocessing. This included standardizing time zones to UTC, ensuring chronological accuracy, and integrating comprehensive weather data. By matching weather records with flights using IATA and ICAO codes, we created a high-quality, temporally aligned dataset, ready for meaningful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176c04e13a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176c04e13a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a:solidFill>
                  <a:schemeClr val="dk1"/>
                </a:solidFill>
              </a:rPr>
              <a:t>In our exploratory data analysis, we observed some notable trends. Cancellations due to weather are four times more frequent, underscoring weather’s critical impact on flight schedules. Additionally, larger airports experience more delays and cancellations, likely due to increased traffic. Finally, flights scheduled at night show a higher cancellation rate, likely due to fewer options for operational recovery.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176c04e13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176c04e13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76c04e13a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176c04e13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176c04e13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176c04e13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176c04e13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176c04e13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141d65057b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141d65057b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hyang644.shinyapps.io/flight_app/"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Flight Delays and Cancellations Project</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t>Group 9: Hengyu Yang, Leyan Sun, Tianle Qiu, Yi Ma</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Shiny App</a:t>
            </a:r>
            <a:endParaRPr/>
          </a:p>
        </p:txBody>
      </p:sp>
      <p:pic>
        <p:nvPicPr>
          <p:cNvPr id="124" name="Google Shape;124;p22"/>
          <p:cNvPicPr preferRelativeResize="0"/>
          <p:nvPr/>
        </p:nvPicPr>
        <p:blipFill>
          <a:blip r:embed="rId3">
            <a:alphaModFix/>
          </a:blip>
          <a:stretch>
            <a:fillRect/>
          </a:stretch>
        </p:blipFill>
        <p:spPr>
          <a:xfrm>
            <a:off x="1914150" y="1257725"/>
            <a:ext cx="5315699" cy="3246475"/>
          </a:xfrm>
          <a:prstGeom prst="rect">
            <a:avLst/>
          </a:prstGeom>
          <a:noFill/>
          <a:ln>
            <a:noFill/>
          </a:ln>
        </p:spPr>
      </p:pic>
      <p:sp>
        <p:nvSpPr>
          <p:cNvPr id="125" name="Google Shape;125;p22"/>
          <p:cNvSpPr txBox="1"/>
          <p:nvPr/>
        </p:nvSpPr>
        <p:spPr>
          <a:xfrm>
            <a:off x="2022450" y="4606675"/>
            <a:ext cx="5074800" cy="38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u="sng">
                <a:solidFill>
                  <a:schemeClr val="hlink"/>
                </a:solidFill>
                <a:latin typeface="Roboto"/>
                <a:ea typeface="Roboto"/>
                <a:cs typeface="Roboto"/>
                <a:sym typeface="Roboto"/>
                <a:hlinkClick r:id="rId4"/>
              </a:rPr>
              <a:t>https://hyang644.shinyapps.io/flight_app/</a:t>
            </a:r>
            <a:endParaRPr sz="18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2158200" y="2114700"/>
            <a:ext cx="4827600" cy="914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800"/>
              <a:t>Thanks!</a:t>
            </a:r>
            <a:endParaRPr sz="38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22175" y="475750"/>
            <a:ext cx="6130500" cy="636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Introduction</a:t>
            </a:r>
            <a:endParaRPr/>
          </a:p>
        </p:txBody>
      </p:sp>
      <p:sp>
        <p:nvSpPr>
          <p:cNvPr id="70" name="Google Shape;70;p14"/>
          <p:cNvSpPr txBox="1">
            <a:spLocks noGrp="1"/>
          </p:cNvSpPr>
          <p:nvPr>
            <p:ph type="body" idx="1"/>
          </p:nvPr>
        </p:nvSpPr>
        <p:spPr>
          <a:xfrm>
            <a:off x="833850" y="1503600"/>
            <a:ext cx="4270500" cy="3184800"/>
          </a:xfrm>
          <a:prstGeom prst="rect">
            <a:avLst/>
          </a:prstGeom>
        </p:spPr>
        <p:txBody>
          <a:bodyPr spcFirstLastPara="1" wrap="square" lIns="91425" tIns="91425" rIns="91425" bIns="91425" anchor="t" anchorCtr="0">
            <a:normAutofit fontScale="85000" lnSpcReduction="20000"/>
          </a:bodyPr>
          <a:lstStyle/>
          <a:p>
            <a:pPr marL="0" lvl="0" indent="0" algn="l" rtl="0">
              <a:lnSpc>
                <a:spcPct val="150000"/>
              </a:lnSpc>
              <a:spcBef>
                <a:spcPts val="0"/>
              </a:spcBef>
              <a:spcAft>
                <a:spcPts val="0"/>
              </a:spcAft>
              <a:buNone/>
            </a:pPr>
            <a:r>
              <a:rPr lang="en" b="1"/>
              <a:t>Goal: </a:t>
            </a:r>
            <a:r>
              <a:rPr lang="en"/>
              <a:t>Analyze factors influencing holiday season flight delays and cancellations to identify patterns and predict disruptions.</a:t>
            </a:r>
            <a:endParaRPr/>
          </a:p>
          <a:p>
            <a:pPr marL="0" lvl="0" indent="0" algn="l" rtl="0">
              <a:lnSpc>
                <a:spcPct val="150000"/>
              </a:lnSpc>
              <a:spcBef>
                <a:spcPts val="1200"/>
              </a:spcBef>
              <a:spcAft>
                <a:spcPts val="0"/>
              </a:spcAft>
              <a:buNone/>
            </a:pPr>
            <a:endParaRPr b="1"/>
          </a:p>
          <a:p>
            <a:pPr marL="0" lvl="0" indent="0" algn="l" rtl="0">
              <a:lnSpc>
                <a:spcPct val="150000"/>
              </a:lnSpc>
              <a:spcBef>
                <a:spcPts val="1200"/>
              </a:spcBef>
              <a:spcAft>
                <a:spcPts val="1200"/>
              </a:spcAft>
              <a:buNone/>
            </a:pPr>
            <a:r>
              <a:rPr lang="en" b="1"/>
              <a:t>Outcome: </a:t>
            </a:r>
            <a:r>
              <a:rPr lang="en"/>
              <a:t>Develop a logistic regression model to help passengers and airlines better manage holiday travel by predicting flight delays and cancellations.</a:t>
            </a:r>
            <a:endParaRPr/>
          </a:p>
        </p:txBody>
      </p:sp>
      <p:pic>
        <p:nvPicPr>
          <p:cNvPr id="71" name="Google Shape;71;p14"/>
          <p:cNvPicPr preferRelativeResize="0"/>
          <p:nvPr/>
        </p:nvPicPr>
        <p:blipFill>
          <a:blip r:embed="rId3">
            <a:alphaModFix/>
          </a:blip>
          <a:stretch>
            <a:fillRect/>
          </a:stretch>
        </p:blipFill>
        <p:spPr>
          <a:xfrm>
            <a:off x="5458150" y="1576750"/>
            <a:ext cx="3038501" cy="30385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Cleaning and Pre-process</a:t>
            </a:r>
            <a:endParaRPr/>
          </a:p>
        </p:txBody>
      </p:sp>
      <p:sp>
        <p:nvSpPr>
          <p:cNvPr id="77" name="Google Shape;77;p15"/>
          <p:cNvSpPr txBox="1">
            <a:spLocks noGrp="1"/>
          </p:cNvSpPr>
          <p:nvPr>
            <p:ph type="body" idx="1"/>
          </p:nvPr>
        </p:nvSpPr>
        <p:spPr>
          <a:xfrm>
            <a:off x="995850" y="1482800"/>
            <a:ext cx="7505700" cy="3178800"/>
          </a:xfrm>
          <a:prstGeom prst="rect">
            <a:avLst/>
          </a:prstGeom>
        </p:spPr>
        <p:txBody>
          <a:bodyPr spcFirstLastPara="1" wrap="square" lIns="91425" tIns="91425" rIns="91425" bIns="91425" anchor="t" anchorCtr="0">
            <a:normAutofit fontScale="85000" lnSpcReduction="20000"/>
          </a:bodyPr>
          <a:lstStyle/>
          <a:p>
            <a:pPr marL="0" lvl="0" indent="0" algn="l" rtl="0">
              <a:lnSpc>
                <a:spcPct val="150000"/>
              </a:lnSpc>
              <a:spcBef>
                <a:spcPts val="0"/>
              </a:spcBef>
              <a:spcAft>
                <a:spcPts val="0"/>
              </a:spcAft>
              <a:buNone/>
            </a:pPr>
            <a:r>
              <a:rPr lang="en" b="1"/>
              <a:t>Data Cleaning &amp; Preprocessing</a:t>
            </a:r>
            <a:r>
              <a:rPr lang="en"/>
              <a:t>: Streamlined dataset by removing redundant columns and filling in missing details, ensuring consistency across records.</a:t>
            </a:r>
            <a:endParaRPr/>
          </a:p>
          <a:p>
            <a:pPr marL="0" lvl="0" indent="0" algn="l" rtl="0">
              <a:lnSpc>
                <a:spcPct val="150000"/>
              </a:lnSpc>
              <a:spcBef>
                <a:spcPts val="1200"/>
              </a:spcBef>
              <a:spcAft>
                <a:spcPts val="0"/>
              </a:spcAft>
              <a:buNone/>
            </a:pPr>
            <a:r>
              <a:rPr lang="en" b="1"/>
              <a:t>Time Zone Standardization</a:t>
            </a:r>
            <a:r>
              <a:rPr lang="en"/>
              <a:t>: Converted all times to UTC to maintain chronological accuracy across varying time zones, crucial for analyzing delay patterns.</a:t>
            </a:r>
            <a:endParaRPr/>
          </a:p>
          <a:p>
            <a:pPr marL="0" lvl="0" indent="0" algn="l" rtl="0">
              <a:lnSpc>
                <a:spcPct val="150000"/>
              </a:lnSpc>
              <a:spcBef>
                <a:spcPts val="1200"/>
              </a:spcBef>
              <a:spcAft>
                <a:spcPts val="0"/>
              </a:spcAft>
              <a:buNone/>
            </a:pPr>
            <a:r>
              <a:rPr lang="en" b="1"/>
              <a:t>Weather Data Integration</a:t>
            </a:r>
            <a:r>
              <a:rPr lang="en"/>
              <a:t>: Matched weather records with flights using IATA and ICAO codes for complete weather coverage.</a:t>
            </a:r>
            <a:endParaRPr/>
          </a:p>
          <a:p>
            <a:pPr marL="0" lvl="0" indent="0" algn="l" rtl="0">
              <a:lnSpc>
                <a:spcPct val="150000"/>
              </a:lnSpc>
              <a:spcBef>
                <a:spcPts val="1200"/>
              </a:spcBef>
              <a:spcAft>
                <a:spcPts val="1200"/>
              </a:spcAft>
              <a:buNone/>
            </a:pPr>
            <a:r>
              <a:rPr lang="en" b="1"/>
              <a:t>Outcome</a:t>
            </a:r>
            <a:r>
              <a:rPr lang="en"/>
              <a:t>: A high-quality, temporally aligned dataset ready for analyzing flight delay patterns and providing insights for better holiday travel planning.</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Exploratory Data Analysis</a:t>
            </a:r>
            <a:endParaRPr/>
          </a:p>
        </p:txBody>
      </p:sp>
      <p:sp>
        <p:nvSpPr>
          <p:cNvPr id="83" name="Google Shape;83;p16"/>
          <p:cNvSpPr txBox="1">
            <a:spLocks noGrp="1"/>
          </p:cNvSpPr>
          <p:nvPr>
            <p:ph type="body" idx="1"/>
          </p:nvPr>
        </p:nvSpPr>
        <p:spPr>
          <a:xfrm>
            <a:off x="819150" y="3425725"/>
            <a:ext cx="7505700" cy="1521300"/>
          </a:xfrm>
          <a:prstGeom prst="rect">
            <a:avLst/>
          </a:prstGeom>
        </p:spPr>
        <p:txBody>
          <a:bodyPr spcFirstLastPara="1" wrap="square" lIns="91425" tIns="91425" rIns="91425" bIns="91425" anchor="t" anchorCtr="0">
            <a:normAutofit fontScale="70000" lnSpcReduction="20000"/>
          </a:bodyPr>
          <a:lstStyle/>
          <a:p>
            <a:pPr marL="457200" lvl="0" indent="-317182" algn="l" rtl="0">
              <a:lnSpc>
                <a:spcPct val="150000"/>
              </a:lnSpc>
              <a:spcBef>
                <a:spcPts val="0"/>
              </a:spcBef>
              <a:spcAft>
                <a:spcPts val="0"/>
              </a:spcAft>
              <a:buSzPct val="100000"/>
              <a:buChar char="●"/>
            </a:pPr>
            <a:r>
              <a:rPr lang="en"/>
              <a:t>Weather Impact: Weather-related cancellations are 4x higher, highlighting weather’s major role in disruptions.</a:t>
            </a:r>
            <a:endParaRPr/>
          </a:p>
          <a:p>
            <a:pPr marL="457200" lvl="0" indent="-317182" algn="l" rtl="0">
              <a:lnSpc>
                <a:spcPct val="150000"/>
              </a:lnSpc>
              <a:spcBef>
                <a:spcPts val="0"/>
              </a:spcBef>
              <a:spcAft>
                <a:spcPts val="0"/>
              </a:spcAft>
              <a:buSzPct val="100000"/>
              <a:buChar char="●"/>
            </a:pPr>
            <a:r>
              <a:rPr lang="en"/>
              <a:t>Airport Size: Larger airports face more delays and cancellations due to higher traffic.</a:t>
            </a:r>
            <a:endParaRPr/>
          </a:p>
          <a:p>
            <a:pPr marL="457200" lvl="0" indent="-317182" algn="l" rtl="0">
              <a:lnSpc>
                <a:spcPct val="150000"/>
              </a:lnSpc>
              <a:spcBef>
                <a:spcPts val="0"/>
              </a:spcBef>
              <a:spcAft>
                <a:spcPts val="0"/>
              </a:spcAft>
              <a:buSzPct val="100000"/>
              <a:buChar char="●"/>
            </a:pPr>
            <a:r>
              <a:rPr lang="en"/>
              <a:t>Time-of-Day Effect: Night flights see higher cancellation rates due to fewer recovery options.</a:t>
            </a:r>
            <a:endParaRPr/>
          </a:p>
        </p:txBody>
      </p:sp>
      <p:pic>
        <p:nvPicPr>
          <p:cNvPr id="84" name="Google Shape;84;p16"/>
          <p:cNvPicPr preferRelativeResize="0"/>
          <p:nvPr/>
        </p:nvPicPr>
        <p:blipFill>
          <a:blip r:embed="rId3">
            <a:alphaModFix/>
          </a:blip>
          <a:stretch>
            <a:fillRect/>
          </a:stretch>
        </p:blipFill>
        <p:spPr>
          <a:xfrm>
            <a:off x="1297500" y="1356275"/>
            <a:ext cx="2910401" cy="1796115"/>
          </a:xfrm>
          <a:prstGeom prst="rect">
            <a:avLst/>
          </a:prstGeom>
          <a:noFill/>
          <a:ln>
            <a:noFill/>
          </a:ln>
        </p:spPr>
      </p:pic>
      <p:pic>
        <p:nvPicPr>
          <p:cNvPr id="85" name="Google Shape;85;p16"/>
          <p:cNvPicPr preferRelativeResize="0"/>
          <p:nvPr/>
        </p:nvPicPr>
        <p:blipFill>
          <a:blip r:embed="rId4">
            <a:alphaModFix/>
          </a:blip>
          <a:stretch>
            <a:fillRect/>
          </a:stretch>
        </p:blipFill>
        <p:spPr>
          <a:xfrm>
            <a:off x="4696875" y="1356275"/>
            <a:ext cx="2910401" cy="17961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Feature Selection</a:t>
            </a:r>
            <a:endParaRPr/>
          </a:p>
        </p:txBody>
      </p:sp>
      <p:pic>
        <p:nvPicPr>
          <p:cNvPr id="91" name="Google Shape;91;p17"/>
          <p:cNvPicPr preferRelativeResize="0"/>
          <p:nvPr/>
        </p:nvPicPr>
        <p:blipFill>
          <a:blip r:embed="rId3">
            <a:alphaModFix/>
          </a:blip>
          <a:stretch>
            <a:fillRect/>
          </a:stretch>
        </p:blipFill>
        <p:spPr>
          <a:xfrm>
            <a:off x="387900" y="1368325"/>
            <a:ext cx="2958624" cy="2501174"/>
          </a:xfrm>
          <a:prstGeom prst="rect">
            <a:avLst/>
          </a:prstGeom>
          <a:noFill/>
          <a:ln>
            <a:noFill/>
          </a:ln>
        </p:spPr>
      </p:pic>
      <p:pic>
        <p:nvPicPr>
          <p:cNvPr id="92" name="Google Shape;92;p17"/>
          <p:cNvPicPr preferRelativeResize="0"/>
          <p:nvPr/>
        </p:nvPicPr>
        <p:blipFill>
          <a:blip r:embed="rId4">
            <a:alphaModFix/>
          </a:blip>
          <a:stretch>
            <a:fillRect/>
          </a:stretch>
        </p:blipFill>
        <p:spPr>
          <a:xfrm>
            <a:off x="3782400" y="1368325"/>
            <a:ext cx="4406725" cy="2501176"/>
          </a:xfrm>
          <a:prstGeom prst="rect">
            <a:avLst/>
          </a:prstGeom>
          <a:noFill/>
          <a:ln>
            <a:noFill/>
          </a:ln>
        </p:spPr>
      </p:pic>
      <p:sp>
        <p:nvSpPr>
          <p:cNvPr id="93" name="Google Shape;93;p17"/>
          <p:cNvSpPr txBox="1"/>
          <p:nvPr/>
        </p:nvSpPr>
        <p:spPr>
          <a:xfrm>
            <a:off x="387900" y="3989525"/>
            <a:ext cx="8597100" cy="11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Linear and logistic regression：</a:t>
            </a:r>
            <a:r>
              <a:rPr lang="en">
                <a:solidFill>
                  <a:schemeClr val="dk1"/>
                </a:solidFill>
                <a:latin typeface="Roboto"/>
                <a:ea typeface="Roboto"/>
                <a:cs typeface="Roboto"/>
                <a:sym typeface="Roboto"/>
              </a:rPr>
              <a:t>OP_CARRIER_FL_NUM, OP_UNIQUE_CARRIER, tmpf,  relh, sknt, vsby,  CARRIER_DELAY,  WEATHER_DELAY, NAS_DELAY,  SECURITY_DELAY, LATE_AIRCRAFT_DELAY</a:t>
            </a:r>
            <a:endParaRPr>
              <a:solidFill>
                <a:schemeClr val="dk1"/>
              </a:solidFill>
              <a:latin typeface="Roboto"/>
              <a:ea typeface="Roboto"/>
              <a:cs typeface="Roboto"/>
              <a:sym typeface="Roboto"/>
            </a:endParaRPr>
          </a:p>
          <a:p>
            <a:pPr marL="0" lvl="0" indent="0" algn="l" rtl="0">
              <a:spcBef>
                <a:spcPts val="0"/>
              </a:spcBef>
              <a:spcAft>
                <a:spcPts val="0"/>
              </a:spcAft>
              <a:buNone/>
            </a:pPr>
            <a:r>
              <a:rPr lang="en" sz="1800">
                <a:solidFill>
                  <a:schemeClr val="dk1"/>
                </a:solidFill>
                <a:latin typeface="Roboto"/>
                <a:ea typeface="Roboto"/>
                <a:cs typeface="Roboto"/>
                <a:sym typeface="Roboto"/>
              </a:rPr>
              <a:t>Random forest:</a:t>
            </a:r>
            <a:r>
              <a:rPr lang="en">
                <a:solidFill>
                  <a:schemeClr val="dk1"/>
                </a:solidFill>
                <a:latin typeface="Roboto"/>
                <a:ea typeface="Roboto"/>
                <a:cs typeface="Roboto"/>
                <a:sym typeface="Roboto"/>
              </a:rPr>
              <a:t> total_delay, LATE_AIRCRAFT_DELAY, NAS_DELAY, CARRIER_DELAY, OP_CARRIER_FL_NUM, AIR_TIME, tmpf, tmpf_arr, hour </a:t>
            </a:r>
            <a:endParaRPr>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Model Selection</a:t>
            </a:r>
            <a:endParaRPr/>
          </a:p>
        </p:txBody>
      </p:sp>
      <p:sp>
        <p:nvSpPr>
          <p:cNvPr id="99" name="Google Shape;99;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lnSpc>
                <a:spcPct val="200000"/>
              </a:lnSpc>
              <a:spcBef>
                <a:spcPts val="0"/>
              </a:spcBef>
              <a:spcAft>
                <a:spcPts val="0"/>
              </a:spcAft>
              <a:buNone/>
            </a:pPr>
            <a:r>
              <a:rPr lang="en" sz="1600"/>
              <a:t>3 Possible Model:</a:t>
            </a:r>
            <a:endParaRPr sz="1600"/>
          </a:p>
          <a:p>
            <a:pPr marL="457200" lvl="0" indent="-330200" algn="l" rtl="0">
              <a:lnSpc>
                <a:spcPct val="200000"/>
              </a:lnSpc>
              <a:spcBef>
                <a:spcPts val="1200"/>
              </a:spcBef>
              <a:spcAft>
                <a:spcPts val="0"/>
              </a:spcAft>
              <a:buSzPts val="1600"/>
              <a:buChar char="●"/>
            </a:pPr>
            <a:r>
              <a:rPr lang="en" sz="1600"/>
              <a:t>Linear Model: Poor behavior with a R^2 of 0.18  p-value = 2.2e-16</a:t>
            </a:r>
            <a:endParaRPr sz="1600"/>
          </a:p>
          <a:p>
            <a:pPr marL="457200" lvl="0" indent="-330200" algn="l" rtl="0">
              <a:lnSpc>
                <a:spcPct val="200000"/>
              </a:lnSpc>
              <a:spcBef>
                <a:spcPts val="0"/>
              </a:spcBef>
              <a:spcAft>
                <a:spcPts val="0"/>
              </a:spcAft>
              <a:buSzPts val="1600"/>
              <a:buChar char="●"/>
            </a:pPr>
            <a:r>
              <a:rPr lang="en" sz="1600"/>
              <a:t>Random Forest: MSE：2192  RMSE：46.8</a:t>
            </a:r>
            <a:endParaRPr sz="1600"/>
          </a:p>
          <a:p>
            <a:pPr marL="457200" lvl="0" indent="-330200" algn="l" rtl="0">
              <a:lnSpc>
                <a:spcPct val="200000"/>
              </a:lnSpc>
              <a:spcBef>
                <a:spcPts val="0"/>
              </a:spcBef>
              <a:spcAft>
                <a:spcPts val="0"/>
              </a:spcAft>
              <a:buSzPts val="1600"/>
              <a:buChar char="●"/>
            </a:pPr>
            <a:r>
              <a:rPr lang="en" sz="1600"/>
              <a:t>Logistic Model: With a balanced accuray 0.7</a:t>
            </a:r>
            <a:endParaRPr sz="1600"/>
          </a:p>
          <a:p>
            <a:pPr marL="0" lvl="0" indent="0" algn="l" rtl="0">
              <a:spcBef>
                <a:spcPts val="1200"/>
              </a:spcBef>
              <a:spcAft>
                <a:spcPts val="1200"/>
              </a:spcAft>
              <a:buNone/>
            </a:pPr>
            <a:endParaRPr sz="1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Discussion of Result</a:t>
            </a:r>
            <a:endParaRPr/>
          </a:p>
        </p:txBody>
      </p:sp>
      <p:sp>
        <p:nvSpPr>
          <p:cNvPr id="105" name="Google Shape;105;p19"/>
          <p:cNvSpPr txBox="1">
            <a:spLocks noGrp="1"/>
          </p:cNvSpPr>
          <p:nvPr>
            <p:ph type="body" idx="1"/>
          </p:nvPr>
        </p:nvSpPr>
        <p:spPr>
          <a:xfrm>
            <a:off x="1145375" y="1418400"/>
            <a:ext cx="7468200" cy="3298200"/>
          </a:xfrm>
          <a:prstGeom prst="rect">
            <a:avLst/>
          </a:prstGeom>
        </p:spPr>
        <p:txBody>
          <a:bodyPr spcFirstLastPara="1" wrap="square" lIns="91425" tIns="91425" rIns="91425" bIns="91425" anchor="t" anchorCtr="0">
            <a:normAutofit fontScale="77500" lnSpcReduction="20000"/>
          </a:bodyPr>
          <a:lstStyle/>
          <a:p>
            <a:pPr marL="457200" lvl="0" indent="-317182" algn="l" rtl="0">
              <a:lnSpc>
                <a:spcPct val="200000"/>
              </a:lnSpc>
              <a:spcBef>
                <a:spcPts val="0"/>
              </a:spcBef>
              <a:spcAft>
                <a:spcPts val="0"/>
              </a:spcAft>
              <a:buSzPct val="100000"/>
              <a:buChar char="●"/>
            </a:pPr>
            <a:r>
              <a:rPr lang="en"/>
              <a:t>Predictive Model: Logistic regression model combines operational and weather-related factors to predict flight cancellations.</a:t>
            </a:r>
            <a:endParaRPr/>
          </a:p>
          <a:p>
            <a:pPr marL="457200" lvl="0" indent="-317182" algn="l" rtl="0">
              <a:lnSpc>
                <a:spcPct val="200000"/>
              </a:lnSpc>
              <a:spcBef>
                <a:spcPts val="0"/>
              </a:spcBef>
              <a:spcAft>
                <a:spcPts val="0"/>
              </a:spcAft>
              <a:buSzPct val="100000"/>
              <a:buChar char="●"/>
            </a:pPr>
            <a:r>
              <a:rPr lang="en"/>
              <a:t>Key Operational Factors: Airline carrier, NAS delays, and security delays capture carrier-specific and system-wide disruptions.</a:t>
            </a:r>
            <a:endParaRPr/>
          </a:p>
          <a:p>
            <a:pPr marL="457200" lvl="0" indent="-317182" algn="l" rtl="0">
              <a:lnSpc>
                <a:spcPct val="200000"/>
              </a:lnSpc>
              <a:spcBef>
                <a:spcPts val="0"/>
              </a:spcBef>
              <a:spcAft>
                <a:spcPts val="0"/>
              </a:spcAft>
              <a:buSzPct val="100000"/>
              <a:buChar char="●"/>
            </a:pPr>
            <a:r>
              <a:rPr lang="en"/>
              <a:t>Weather Variables: Temperature, humidity, wind speed, and visibility are critical predictors; extreme conditions raise cancellation risk.</a:t>
            </a:r>
            <a:endParaRPr/>
          </a:p>
          <a:p>
            <a:pPr marL="457200" lvl="0" indent="-317182" algn="l" rtl="0">
              <a:lnSpc>
                <a:spcPct val="200000"/>
              </a:lnSpc>
              <a:spcBef>
                <a:spcPts val="0"/>
              </a:spcBef>
              <a:spcAft>
                <a:spcPts val="0"/>
              </a:spcAft>
              <a:buSzPct val="100000"/>
              <a:buChar char="●"/>
            </a:pPr>
            <a:r>
              <a:rPr lang="en"/>
              <a:t>Outcome: Model effectively anticipates cancellation probabilities, aiding travelers and airlines in managing disruption risks.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Discussion of Result </a:t>
            </a:r>
            <a:endParaRPr/>
          </a:p>
        </p:txBody>
      </p:sp>
      <p:sp>
        <p:nvSpPr>
          <p:cNvPr id="111" name="Google Shape;111;p20"/>
          <p:cNvSpPr txBox="1">
            <a:spLocks noGrp="1"/>
          </p:cNvSpPr>
          <p:nvPr>
            <p:ph type="body" idx="1"/>
          </p:nvPr>
        </p:nvSpPr>
        <p:spPr>
          <a:xfrm>
            <a:off x="689800" y="1556850"/>
            <a:ext cx="3725100" cy="2911200"/>
          </a:xfrm>
          <a:prstGeom prst="rect">
            <a:avLst/>
          </a:prstGeom>
        </p:spPr>
        <p:txBody>
          <a:bodyPr spcFirstLastPara="1" wrap="square" lIns="91425" tIns="91425" rIns="91425" bIns="91425" anchor="t" anchorCtr="0">
            <a:normAutofit fontScale="62500" lnSpcReduction="20000"/>
          </a:bodyPr>
          <a:lstStyle/>
          <a:p>
            <a:pPr marL="457200" lvl="0" indent="-308610" algn="l" rtl="0">
              <a:lnSpc>
                <a:spcPct val="200000"/>
              </a:lnSpc>
              <a:spcBef>
                <a:spcPts val="0"/>
              </a:spcBef>
              <a:spcAft>
                <a:spcPts val="0"/>
              </a:spcAft>
              <a:buSzPct val="100000"/>
              <a:buChar char="●"/>
            </a:pPr>
            <a:r>
              <a:rPr lang="en"/>
              <a:t>ROC Curve: Shows model's True Positive Rate vs. False Positive Rate.</a:t>
            </a:r>
            <a:endParaRPr/>
          </a:p>
          <a:p>
            <a:pPr marL="457200" lvl="0" indent="-308610" algn="l" rtl="0">
              <a:lnSpc>
                <a:spcPct val="200000"/>
              </a:lnSpc>
              <a:spcBef>
                <a:spcPts val="0"/>
              </a:spcBef>
              <a:spcAft>
                <a:spcPts val="0"/>
              </a:spcAft>
              <a:buSzPct val="100000"/>
              <a:buChar char="●"/>
            </a:pPr>
            <a:r>
              <a:rPr lang="en"/>
              <a:t>Effectiveness: Curve near the top left indicates strong performance.</a:t>
            </a:r>
            <a:endParaRPr/>
          </a:p>
          <a:p>
            <a:pPr marL="457200" lvl="0" indent="-308610" algn="l" rtl="0">
              <a:lnSpc>
                <a:spcPct val="200000"/>
              </a:lnSpc>
              <a:spcBef>
                <a:spcPts val="0"/>
              </a:spcBef>
              <a:spcAft>
                <a:spcPts val="0"/>
              </a:spcAft>
              <a:buSzPct val="100000"/>
              <a:buChar char="●"/>
            </a:pPr>
            <a:r>
              <a:rPr lang="en"/>
              <a:t>AUC: High AUC implies high accuracy in predicting cancellations.</a:t>
            </a:r>
            <a:endParaRPr/>
          </a:p>
          <a:p>
            <a:pPr marL="457200" lvl="0" indent="-308610" algn="l" rtl="0">
              <a:lnSpc>
                <a:spcPct val="200000"/>
              </a:lnSpc>
              <a:spcBef>
                <a:spcPts val="0"/>
              </a:spcBef>
              <a:spcAft>
                <a:spcPts val="0"/>
              </a:spcAft>
              <a:buSzPct val="100000"/>
              <a:buChar char="●"/>
            </a:pPr>
            <a:r>
              <a:rPr lang="en"/>
              <a:t>Conclusion: Logistic regression effectively anticipates flight cancellations.</a:t>
            </a:r>
            <a:endParaRPr/>
          </a:p>
        </p:txBody>
      </p:sp>
      <p:pic>
        <p:nvPicPr>
          <p:cNvPr id="112" name="Google Shape;112;p20"/>
          <p:cNvPicPr preferRelativeResize="0"/>
          <p:nvPr/>
        </p:nvPicPr>
        <p:blipFill>
          <a:blip r:embed="rId3">
            <a:alphaModFix/>
          </a:blip>
          <a:stretch>
            <a:fillRect/>
          </a:stretch>
        </p:blipFill>
        <p:spPr>
          <a:xfrm>
            <a:off x="5074725" y="1758975"/>
            <a:ext cx="3908275" cy="24176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401029" y="428499"/>
            <a:ext cx="7038900" cy="651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Strengths and Weaknesses</a:t>
            </a:r>
            <a:endParaRPr dirty="0"/>
          </a:p>
        </p:txBody>
      </p:sp>
      <p:sp>
        <p:nvSpPr>
          <p:cNvPr id="118" name="Google Shape;118;p21"/>
          <p:cNvSpPr txBox="1">
            <a:spLocks noGrp="1"/>
          </p:cNvSpPr>
          <p:nvPr>
            <p:ph type="body" idx="1"/>
          </p:nvPr>
        </p:nvSpPr>
        <p:spPr>
          <a:xfrm>
            <a:off x="1297500" y="1449750"/>
            <a:ext cx="7038900" cy="34827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Strengths:</a:t>
            </a:r>
            <a:endParaRPr/>
          </a:p>
          <a:p>
            <a:pPr marL="457200" lvl="0" indent="-317182" algn="l" rtl="0">
              <a:lnSpc>
                <a:spcPct val="200000"/>
              </a:lnSpc>
              <a:spcBef>
                <a:spcPts val="1200"/>
              </a:spcBef>
              <a:spcAft>
                <a:spcPts val="0"/>
              </a:spcAft>
              <a:buSzPct val="100000"/>
              <a:buChar char="●"/>
            </a:pPr>
            <a:r>
              <a:rPr lang="en"/>
              <a:t>High accuracy in predicting flights that proceed.</a:t>
            </a:r>
            <a:endParaRPr/>
          </a:p>
          <a:p>
            <a:pPr marL="457200" lvl="0" indent="-317182" algn="l" rtl="0">
              <a:lnSpc>
                <a:spcPct val="200000"/>
              </a:lnSpc>
              <a:spcBef>
                <a:spcPts val="0"/>
              </a:spcBef>
              <a:spcAft>
                <a:spcPts val="0"/>
              </a:spcAft>
              <a:buSzPct val="100000"/>
              <a:buChar char="●"/>
            </a:pPr>
            <a:r>
              <a:rPr lang="en"/>
              <a:t>Balanced view by incorporating operational and weather factors.</a:t>
            </a:r>
            <a:endParaRPr/>
          </a:p>
          <a:p>
            <a:pPr marL="457200" lvl="0" indent="-317182" algn="l" rtl="0">
              <a:lnSpc>
                <a:spcPct val="200000"/>
              </a:lnSpc>
              <a:spcBef>
                <a:spcPts val="0"/>
              </a:spcBef>
              <a:spcAft>
                <a:spcPts val="0"/>
              </a:spcAft>
              <a:buSzPct val="100000"/>
              <a:buChar char="●"/>
            </a:pPr>
            <a:r>
              <a:rPr lang="en"/>
              <a:t>Clear and interpretable for decision-making.</a:t>
            </a:r>
            <a:endParaRPr/>
          </a:p>
          <a:p>
            <a:pPr marL="0" lvl="0" indent="0" algn="l" rtl="0">
              <a:spcBef>
                <a:spcPts val="1200"/>
              </a:spcBef>
              <a:spcAft>
                <a:spcPts val="0"/>
              </a:spcAft>
              <a:buNone/>
            </a:pPr>
            <a:r>
              <a:rPr lang="en"/>
              <a:t>Weaknesses:</a:t>
            </a:r>
            <a:endParaRPr/>
          </a:p>
          <a:p>
            <a:pPr marL="457200" lvl="0" indent="-317182" algn="l" rtl="0">
              <a:lnSpc>
                <a:spcPct val="200000"/>
              </a:lnSpc>
              <a:spcBef>
                <a:spcPts val="1200"/>
              </a:spcBef>
              <a:spcAft>
                <a:spcPts val="0"/>
              </a:spcAft>
              <a:buSzPct val="100000"/>
              <a:buChar char="●"/>
            </a:pPr>
            <a:r>
              <a:rPr lang="en"/>
              <a:t>Moderate accuracy in detecting cancellations.</a:t>
            </a:r>
            <a:endParaRPr/>
          </a:p>
          <a:p>
            <a:pPr marL="457200" lvl="0" indent="-317182" algn="l" rtl="0">
              <a:lnSpc>
                <a:spcPct val="200000"/>
              </a:lnSpc>
              <a:spcBef>
                <a:spcPts val="0"/>
              </a:spcBef>
              <a:spcAft>
                <a:spcPts val="0"/>
              </a:spcAft>
              <a:buSzPct val="100000"/>
              <a:buChar char="●"/>
            </a:pPr>
            <a:r>
              <a:rPr lang="en"/>
              <a:t>May miss complex interactions; advanced models could improve results.</a:t>
            </a:r>
            <a:endParaRPr/>
          </a:p>
          <a:p>
            <a:pPr marL="0" lvl="0" indent="0" algn="l" rtl="0">
              <a:spcBef>
                <a:spcPts val="1200"/>
              </a:spcBef>
              <a:spcAft>
                <a:spcPts val="120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00">
        <p159:morph option="byObject"/>
      </p:transition>
    </mc:Choice>
    <mc:Fallback xmlns="">
      <p:transition spd="slow">
        <p:fade/>
      </p:transition>
    </mc:Fallback>
  </mc:AlternateContent>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728</Words>
  <Application>Microsoft Office PowerPoint</Application>
  <PresentationFormat>全屏显示(16:9)</PresentationFormat>
  <Paragraphs>48</Paragraphs>
  <Slides>11</Slides>
  <Notes>11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Arial</vt:lpstr>
      <vt:lpstr>Roboto</vt:lpstr>
      <vt:lpstr>Roboto Slab</vt:lpstr>
      <vt:lpstr>Marina</vt:lpstr>
      <vt:lpstr>Flight Delays and Cancellations Project</vt:lpstr>
      <vt:lpstr>Introduction</vt:lpstr>
      <vt:lpstr>Data Cleaning and Pre-process</vt:lpstr>
      <vt:lpstr>Exploratory Data Analysis</vt:lpstr>
      <vt:lpstr>Feature Selection</vt:lpstr>
      <vt:lpstr>Model Selection</vt:lpstr>
      <vt:lpstr>Discussion of Result</vt:lpstr>
      <vt:lpstr>Discussion of Result </vt:lpstr>
      <vt:lpstr>Strengths and Weaknesses</vt:lpstr>
      <vt:lpstr>Shiny App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恒宇 杨</cp:lastModifiedBy>
  <cp:revision>3</cp:revision>
  <dcterms:modified xsi:type="dcterms:W3CDTF">2024-11-14T02:27:33Z</dcterms:modified>
</cp:coreProperties>
</file>